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8" r:id="rId3"/>
    <p:sldId id="263" r:id="rId4"/>
    <p:sldId id="257" r:id="rId5"/>
    <p:sldId id="259" r:id="rId6"/>
    <p:sldId id="260" r:id="rId7"/>
    <p:sldId id="261"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9" autoAdjust="0"/>
    <p:restoredTop sz="94660"/>
  </p:normalViewPr>
  <p:slideViewPr>
    <p:cSldViewPr snapToGrid="0">
      <p:cViewPr varScale="1">
        <p:scale>
          <a:sx n="79" d="100"/>
          <a:sy n="79"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0D7A4-3238-4B31-AB39-990217A48B32}" type="datetimeFigureOut">
              <a:rPr kumimoji="1" lang="ja-JP" altLang="en-US" smtClean="0"/>
              <a:t>2025/7/17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47DB8-4B8D-4A37-AFDC-6DEEFC8A94F2}" type="slidenum">
              <a:rPr kumimoji="1" lang="ja-JP" altLang="en-US" smtClean="0"/>
              <a:t>‹#›</a:t>
            </a:fld>
            <a:endParaRPr kumimoji="1" lang="ja-JP" altLang="en-US"/>
          </a:p>
        </p:txBody>
      </p:sp>
    </p:spTree>
    <p:extLst>
      <p:ext uri="{BB962C8B-B14F-4D97-AF65-F5344CB8AC3E}">
        <p14:creationId xmlns:p14="http://schemas.microsoft.com/office/powerpoint/2010/main" val="15954647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7747DB8-4B8D-4A37-AFDC-6DEEFC8A94F2}" type="slidenum">
              <a:rPr kumimoji="1" lang="ja-JP" altLang="en-US" smtClean="0"/>
              <a:t>1</a:t>
            </a:fld>
            <a:endParaRPr kumimoji="1" lang="ja-JP" altLang="en-US"/>
          </a:p>
        </p:txBody>
      </p:sp>
    </p:spTree>
    <p:extLst>
      <p:ext uri="{BB962C8B-B14F-4D97-AF65-F5344CB8AC3E}">
        <p14:creationId xmlns:p14="http://schemas.microsoft.com/office/powerpoint/2010/main" val="224214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7747DB8-4B8D-4A37-AFDC-6DEEFC8A94F2}" type="slidenum">
              <a:rPr kumimoji="1" lang="ja-JP" altLang="en-US" smtClean="0"/>
              <a:t>2</a:t>
            </a:fld>
            <a:endParaRPr kumimoji="1" lang="ja-JP" altLang="en-US"/>
          </a:p>
        </p:txBody>
      </p:sp>
    </p:spTree>
    <p:extLst>
      <p:ext uri="{BB962C8B-B14F-4D97-AF65-F5344CB8AC3E}">
        <p14:creationId xmlns:p14="http://schemas.microsoft.com/office/powerpoint/2010/main" val="278949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4527359-DE83-4137-B474-E02A7937DC30}" type="slidenum">
              <a:rPr kumimoji="1" lang="ja-JP" altLang="en-US" smtClean="0"/>
              <a:t>‹#›</a:t>
            </a:fld>
            <a:endParaRPr kumimoji="1" lang="ja-JP"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764307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35330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14200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2961267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4527359-DE83-4137-B474-E02A7937DC30}" type="slidenum">
              <a:rPr kumimoji="1" lang="ja-JP" altLang="en-US" smtClean="0"/>
              <a:t>‹#›</a:t>
            </a:fld>
            <a:endParaRPr kumimoji="1" lang="ja-JP"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694726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396146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235407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55800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476960-5A08-4B0D-8D39-1339A834716F}" type="datetimeFigureOut">
              <a:rPr kumimoji="1" lang="ja-JP" altLang="en-US" smtClean="0"/>
              <a:t>2025/7/17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4527359-DE83-4137-B474-E02A7937DC30}" type="slidenum">
              <a:rPr kumimoji="1" lang="ja-JP" altLang="en-US" smtClean="0"/>
              <a:t>‹#›</a:t>
            </a:fld>
            <a:endParaRPr kumimoji="1" lang="ja-JP" altLang="en-US"/>
          </a:p>
        </p:txBody>
      </p:sp>
    </p:spTree>
    <p:extLst>
      <p:ext uri="{BB962C8B-B14F-4D97-AF65-F5344CB8AC3E}">
        <p14:creationId xmlns:p14="http://schemas.microsoft.com/office/powerpoint/2010/main" val="2125192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A476960-5A08-4B0D-8D39-1339A834716F}"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4527359-DE83-4137-B474-E02A7937DC30}"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800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A476960-5A08-4B0D-8D39-1339A834716F}"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4527359-DE83-4137-B474-E02A7937DC30}"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056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A476960-5A08-4B0D-8D39-1339A834716F}" type="datetimeFigureOut">
              <a:rPr kumimoji="1" lang="ja-JP" altLang="en-US" smtClean="0"/>
              <a:t>2025/7/17</a:t>
            </a:fld>
            <a:endParaRPr kumimoji="1" lang="ja-JP"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kumimoji="1" lang="ja-JP"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4527359-DE83-4137-B474-E02A7937DC30}" type="slidenum">
              <a:rPr kumimoji="1" lang="ja-JP" altLang="en-US" smtClean="0"/>
              <a:t>‹#›</a:t>
            </a:fld>
            <a:endParaRPr kumimoji="1" lang="ja-JP"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54102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50190-69F8-3FC8-E9F2-AF4A41368704}"/>
              </a:ext>
            </a:extLst>
          </p:cNvPr>
          <p:cNvSpPr>
            <a:spLocks noGrp="1"/>
          </p:cNvSpPr>
          <p:nvPr>
            <p:ph type="ctrTitle"/>
          </p:nvPr>
        </p:nvSpPr>
        <p:spPr>
          <a:xfrm>
            <a:off x="1915127" y="1467441"/>
            <a:ext cx="8361229" cy="2098226"/>
          </a:xfrm>
        </p:spPr>
        <p:txBody>
          <a:bodyPr/>
          <a:lstStyle/>
          <a:p>
            <a:r>
              <a:rPr kumimoji="1" lang="ja-JP" altLang="en-US" sz="4800" dirty="0"/>
              <a:t>宮城県北部における</a:t>
            </a:r>
            <a:br>
              <a:rPr kumimoji="1" lang="en-US" altLang="ja-JP" sz="4800" dirty="0"/>
            </a:br>
            <a:r>
              <a:rPr kumimoji="1" lang="ja-JP" altLang="en-US" sz="4800" dirty="0"/>
              <a:t>縄文時代後晩期遺跡の動態</a:t>
            </a:r>
          </a:p>
        </p:txBody>
      </p:sp>
      <p:sp>
        <p:nvSpPr>
          <p:cNvPr id="3" name="字幕 2">
            <a:extLst>
              <a:ext uri="{FF2B5EF4-FFF2-40B4-BE49-F238E27FC236}">
                <a16:creationId xmlns:a16="http://schemas.microsoft.com/office/drawing/2014/main" id="{073E31C4-B393-3CA1-DBC0-C0BFDF116B7C}"/>
              </a:ext>
            </a:extLst>
          </p:cNvPr>
          <p:cNvSpPr>
            <a:spLocks noGrp="1"/>
          </p:cNvSpPr>
          <p:nvPr>
            <p:ph type="subTitle" idx="1"/>
          </p:nvPr>
        </p:nvSpPr>
        <p:spPr>
          <a:xfrm>
            <a:off x="2679904" y="4092467"/>
            <a:ext cx="6831673" cy="1086237"/>
          </a:xfrm>
        </p:spPr>
        <p:txBody>
          <a:bodyPr>
            <a:normAutofit fontScale="92500" lnSpcReduction="10000"/>
          </a:bodyPr>
          <a:lstStyle/>
          <a:p>
            <a:r>
              <a:rPr kumimoji="1" lang="en-US" altLang="ja-JP" dirty="0"/>
              <a:t>2025/7/17</a:t>
            </a:r>
          </a:p>
          <a:p>
            <a:r>
              <a:rPr kumimoji="1" lang="ja-JP" altLang="en-US" dirty="0"/>
              <a:t>考古学コース修士１年</a:t>
            </a:r>
            <a:endParaRPr kumimoji="1" lang="en-US" altLang="ja-JP" dirty="0"/>
          </a:p>
          <a:p>
            <a:r>
              <a:rPr kumimoji="1" lang="ja-JP" altLang="en-US" dirty="0"/>
              <a:t>秀島愛菜</a:t>
            </a:r>
          </a:p>
        </p:txBody>
      </p:sp>
    </p:spTree>
    <p:extLst>
      <p:ext uri="{BB962C8B-B14F-4D97-AF65-F5344CB8AC3E}">
        <p14:creationId xmlns:p14="http://schemas.microsoft.com/office/powerpoint/2010/main" val="1845750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マップ&#10;&#10;AI 生成コンテンツは誤りを含む可能性があります。">
            <a:extLst>
              <a:ext uri="{FF2B5EF4-FFF2-40B4-BE49-F238E27FC236}">
                <a16:creationId xmlns:a16="http://schemas.microsoft.com/office/drawing/2014/main" id="{9CCABA1A-1C7F-1783-01E8-4D5576A9BD91}"/>
              </a:ext>
            </a:extLst>
          </p:cNvPr>
          <p:cNvPicPr>
            <a:picLocks noChangeAspect="1"/>
          </p:cNvPicPr>
          <p:nvPr/>
        </p:nvPicPr>
        <p:blipFill>
          <a:blip r:embed="rId3">
            <a:extLst>
              <a:ext uri="{28A0092B-C50C-407E-A947-70E740481C1C}">
                <a14:useLocalDpi xmlns:a14="http://schemas.microsoft.com/office/drawing/2010/main" val="0"/>
              </a:ext>
            </a:extLst>
          </a:blip>
          <a:srcRect b="8333"/>
          <a:stretch>
            <a:fillRect/>
          </a:stretch>
        </p:blipFill>
        <p:spPr>
          <a:xfrm>
            <a:off x="1053131" y="158782"/>
            <a:ext cx="10085736" cy="6537850"/>
          </a:xfrm>
          <a:prstGeom prst="rect">
            <a:avLst/>
          </a:prstGeom>
        </p:spPr>
      </p:pic>
    </p:spTree>
    <p:extLst>
      <p:ext uri="{BB962C8B-B14F-4D97-AF65-F5344CB8AC3E}">
        <p14:creationId xmlns:p14="http://schemas.microsoft.com/office/powerpoint/2010/main" val="46680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9F2BB8-381B-2C20-2C2C-7475C0FBFE86}"/>
              </a:ext>
            </a:extLst>
          </p:cNvPr>
          <p:cNvSpPr>
            <a:spLocks noGrp="1"/>
          </p:cNvSpPr>
          <p:nvPr>
            <p:ph type="title"/>
          </p:nvPr>
        </p:nvSpPr>
        <p:spPr/>
        <p:txBody>
          <a:bodyPr/>
          <a:lstStyle/>
          <a:p>
            <a:r>
              <a:rPr kumimoji="1" lang="ja-JP" altLang="en-US" dirty="0"/>
              <a:t>結論</a:t>
            </a:r>
          </a:p>
        </p:txBody>
      </p:sp>
      <p:sp>
        <p:nvSpPr>
          <p:cNvPr id="3" name="コンテンツ プレースホルダー 2">
            <a:extLst>
              <a:ext uri="{FF2B5EF4-FFF2-40B4-BE49-F238E27FC236}">
                <a16:creationId xmlns:a16="http://schemas.microsoft.com/office/drawing/2014/main" id="{05E9B896-DA27-818C-1156-ED432152A4E6}"/>
              </a:ext>
            </a:extLst>
          </p:cNvPr>
          <p:cNvSpPr>
            <a:spLocks noGrp="1"/>
          </p:cNvSpPr>
          <p:nvPr>
            <p:ph idx="1"/>
          </p:nvPr>
        </p:nvSpPr>
        <p:spPr>
          <a:xfrm>
            <a:off x="1600199" y="1975757"/>
            <a:ext cx="9731830" cy="3581400"/>
          </a:xfrm>
        </p:spPr>
        <p:txBody>
          <a:bodyPr>
            <a:normAutofit/>
          </a:bodyPr>
          <a:lstStyle/>
          <a:p>
            <a:pPr marL="0" indent="0">
              <a:buNone/>
            </a:pPr>
            <a:r>
              <a:rPr kumimoji="1" lang="ja-JP" altLang="en-US" sz="2800" dirty="0"/>
              <a:t>宮城県北部において、縄文人は後晩期を通して河川の近くを選択して利用</a:t>
            </a:r>
            <a:r>
              <a:rPr lang="ja-JP" altLang="en-US" sz="2800" dirty="0"/>
              <a:t>することが多い（およそ６～７割）</a:t>
            </a:r>
            <a:r>
              <a:rPr kumimoji="1" lang="ja-JP" altLang="en-US" sz="2800" dirty="0"/>
              <a:t>。</a:t>
            </a:r>
            <a:endParaRPr kumimoji="1" lang="en-US" altLang="ja-JP" sz="2800" dirty="0"/>
          </a:p>
          <a:p>
            <a:pPr marL="0" indent="0">
              <a:buNone/>
            </a:pPr>
            <a:endParaRPr kumimoji="1" lang="en-US" altLang="ja-JP" sz="2800" dirty="0"/>
          </a:p>
          <a:p>
            <a:pPr marL="0" indent="0">
              <a:buNone/>
            </a:pPr>
            <a:r>
              <a:rPr kumimoji="1" lang="ja-JP" altLang="en-US" sz="2800" dirty="0"/>
              <a:t>しかし、晩期に新たに作られた遺跡は、丘陵地に多く低地には少ない。</a:t>
            </a:r>
            <a:endParaRPr kumimoji="1" lang="en-US" altLang="ja-JP" sz="2800" dirty="0"/>
          </a:p>
          <a:p>
            <a:pPr marL="0" indent="0">
              <a:buNone/>
            </a:pPr>
            <a:r>
              <a:rPr kumimoji="1" lang="ja-JP" altLang="en-US" sz="2800" dirty="0"/>
              <a:t>このことから、水害などの何かしらのリスクに対応しようとしていたのではないかと考えられる。</a:t>
            </a:r>
          </a:p>
        </p:txBody>
      </p:sp>
    </p:spTree>
    <p:extLst>
      <p:ext uri="{BB962C8B-B14F-4D97-AF65-F5344CB8AC3E}">
        <p14:creationId xmlns:p14="http://schemas.microsoft.com/office/powerpoint/2010/main" val="276202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C2D8AB-ADF7-B171-9BAE-440075BC5E12}"/>
              </a:ext>
            </a:extLst>
          </p:cNvPr>
          <p:cNvSpPr>
            <a:spLocks noGrp="1"/>
          </p:cNvSpPr>
          <p:nvPr>
            <p:ph type="title"/>
          </p:nvPr>
        </p:nvSpPr>
        <p:spPr/>
        <p:txBody>
          <a:bodyPr/>
          <a:lstStyle/>
          <a:p>
            <a:r>
              <a:rPr kumimoji="1" lang="ja-JP" altLang="en-US" dirty="0"/>
              <a:t>対象</a:t>
            </a:r>
          </a:p>
        </p:txBody>
      </p:sp>
      <p:sp>
        <p:nvSpPr>
          <p:cNvPr id="3" name="コンテンツ プレースホルダー 2">
            <a:extLst>
              <a:ext uri="{FF2B5EF4-FFF2-40B4-BE49-F238E27FC236}">
                <a16:creationId xmlns:a16="http://schemas.microsoft.com/office/drawing/2014/main" id="{847A0929-9D20-D718-289D-C21AAFB2035F}"/>
              </a:ext>
            </a:extLst>
          </p:cNvPr>
          <p:cNvSpPr>
            <a:spLocks noGrp="1"/>
          </p:cNvSpPr>
          <p:nvPr>
            <p:ph idx="1"/>
          </p:nvPr>
        </p:nvSpPr>
        <p:spPr>
          <a:xfrm>
            <a:off x="1371600" y="1705583"/>
            <a:ext cx="9902757" cy="4466617"/>
          </a:xfrm>
        </p:spPr>
        <p:txBody>
          <a:bodyPr/>
          <a:lstStyle/>
          <a:p>
            <a:pPr marL="0" indent="0">
              <a:buNone/>
            </a:pPr>
            <a:r>
              <a:rPr lang="ja-JP" altLang="en-US" sz="2400" u="sng" dirty="0">
                <a:latin typeface="+mn-ea"/>
              </a:rPr>
              <a:t>地域：</a:t>
            </a:r>
            <a:r>
              <a:rPr kumimoji="1" lang="ja-JP" altLang="en-US" sz="2400" u="sng" dirty="0">
                <a:latin typeface="+mn-ea"/>
              </a:rPr>
              <a:t>宮城県北部（鳴瀬川、北上川付近）</a:t>
            </a:r>
            <a:endParaRPr kumimoji="1" lang="en-US" altLang="ja-JP" sz="2400" u="sng" dirty="0">
              <a:latin typeface="+mn-ea"/>
            </a:endParaRPr>
          </a:p>
          <a:p>
            <a:pPr marL="0" indent="0">
              <a:buNone/>
            </a:pPr>
            <a:r>
              <a:rPr lang="ja-JP" altLang="en-US" dirty="0">
                <a:latin typeface="+mn-ea"/>
              </a:rPr>
              <a:t>当初の計画では北上川流域ということで岩手県も対象地域に含んでいた。</a:t>
            </a:r>
            <a:endParaRPr lang="en-US" altLang="ja-JP" dirty="0">
              <a:latin typeface="+mn-ea"/>
            </a:endParaRPr>
          </a:p>
          <a:p>
            <a:pPr marL="0" indent="0">
              <a:buNone/>
            </a:pPr>
            <a:r>
              <a:rPr lang="ja-JP" altLang="en-US" dirty="0">
                <a:latin typeface="+mn-ea"/>
              </a:rPr>
              <a:t>しかし、範囲が広く視覚的に分かりにくい地図となってしまった。</a:t>
            </a:r>
            <a:endParaRPr lang="en-US" altLang="ja-JP" dirty="0">
              <a:latin typeface="+mn-ea"/>
            </a:endParaRPr>
          </a:p>
          <a:p>
            <a:pPr marL="0" indent="0">
              <a:buNone/>
            </a:pPr>
            <a:r>
              <a:rPr lang="ja-JP" altLang="en-US" dirty="0">
                <a:latin typeface="+mn-ea"/>
              </a:rPr>
              <a:t>そのため、鳴瀬川と北上川が関わり合う一帯である宮城県北部に対象地域を絞った。</a:t>
            </a:r>
            <a:endParaRPr lang="en-US" altLang="ja-JP" dirty="0">
              <a:latin typeface="+mn-ea"/>
            </a:endParaRPr>
          </a:p>
          <a:p>
            <a:pPr marL="0" indent="0">
              <a:buNone/>
            </a:pPr>
            <a:endParaRPr kumimoji="1" lang="en-US" altLang="ja-JP" sz="2400" u="sng" dirty="0">
              <a:latin typeface="+mn-ea"/>
            </a:endParaRPr>
          </a:p>
          <a:p>
            <a:pPr marL="0" indent="0">
              <a:buNone/>
            </a:pPr>
            <a:r>
              <a:rPr lang="ja-JP" altLang="en-US" sz="2400" u="sng" dirty="0">
                <a:latin typeface="+mn-ea"/>
              </a:rPr>
              <a:t>時期</a:t>
            </a:r>
            <a:r>
              <a:rPr kumimoji="1" lang="ja-JP" altLang="en-US" sz="2400" u="sng" dirty="0">
                <a:latin typeface="+mn-ea"/>
              </a:rPr>
              <a:t>：縄文時代後期～晩期</a:t>
            </a:r>
            <a:endParaRPr kumimoji="1" lang="en-US" altLang="ja-JP" sz="2400" u="sng" dirty="0">
              <a:latin typeface="+mn-ea"/>
            </a:endParaRPr>
          </a:p>
          <a:p>
            <a:pPr marL="0" indent="0">
              <a:buNone/>
            </a:pPr>
            <a:r>
              <a:rPr lang="ja-JP" altLang="en-US" sz="1800" dirty="0">
                <a:latin typeface="+mn-ea"/>
              </a:rPr>
              <a:t>自身の修士課程での研究テーマが後晩期の遺物であるため、この時期を選んだ</a:t>
            </a:r>
            <a:r>
              <a:rPr lang="ja-JP" altLang="en-US" sz="1800" dirty="0"/>
              <a:t>。</a:t>
            </a:r>
            <a:endParaRPr kumimoji="1" lang="ja-JP" altLang="en-US" sz="1800" dirty="0"/>
          </a:p>
        </p:txBody>
      </p:sp>
    </p:spTree>
    <p:extLst>
      <p:ext uri="{BB962C8B-B14F-4D97-AF65-F5344CB8AC3E}">
        <p14:creationId xmlns:p14="http://schemas.microsoft.com/office/powerpoint/2010/main" val="143663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06D71-65A6-71DD-56E0-8D4F41328B6E}"/>
              </a:ext>
            </a:extLst>
          </p:cNvPr>
          <p:cNvSpPr>
            <a:spLocks noGrp="1"/>
          </p:cNvSpPr>
          <p:nvPr>
            <p:ph type="title"/>
          </p:nvPr>
        </p:nvSpPr>
        <p:spPr/>
        <p:txBody>
          <a:bodyPr/>
          <a:lstStyle/>
          <a:p>
            <a:r>
              <a:rPr lang="ja-JP" altLang="en-US" dirty="0"/>
              <a:t>研究上の問い</a:t>
            </a:r>
            <a:endParaRPr kumimoji="1" lang="ja-JP" altLang="en-US" dirty="0"/>
          </a:p>
        </p:txBody>
      </p:sp>
      <p:sp>
        <p:nvSpPr>
          <p:cNvPr id="3" name="コンテンツ プレースホルダー 2">
            <a:extLst>
              <a:ext uri="{FF2B5EF4-FFF2-40B4-BE49-F238E27FC236}">
                <a16:creationId xmlns:a16="http://schemas.microsoft.com/office/drawing/2014/main" id="{EB55193E-B1FA-84A6-B9AB-0FD2ED3C400F}"/>
              </a:ext>
            </a:extLst>
          </p:cNvPr>
          <p:cNvSpPr>
            <a:spLocks noGrp="1"/>
          </p:cNvSpPr>
          <p:nvPr>
            <p:ph idx="1"/>
          </p:nvPr>
        </p:nvSpPr>
        <p:spPr>
          <a:xfrm>
            <a:off x="1371600" y="1663430"/>
            <a:ext cx="10037618" cy="4203970"/>
          </a:xfrm>
        </p:spPr>
        <p:txBody>
          <a:bodyPr/>
          <a:lstStyle/>
          <a:p>
            <a:pPr marL="0" indent="0">
              <a:buNone/>
            </a:pPr>
            <a:r>
              <a:rPr lang="ja-JP" altLang="en-US" sz="2400" u="sng" dirty="0"/>
              <a:t>対象地域において、縄文時代後期と晩期で遺跡の立地は変化するのか？</a:t>
            </a:r>
            <a:endParaRPr lang="en-US" altLang="ja-JP" sz="2400" u="sng" dirty="0"/>
          </a:p>
          <a:p>
            <a:pPr marL="0" indent="0">
              <a:buNone/>
            </a:pPr>
            <a:endParaRPr lang="en-US" altLang="ja-JP" dirty="0"/>
          </a:p>
          <a:p>
            <a:pPr marL="0" indent="0">
              <a:buNone/>
            </a:pPr>
            <a:r>
              <a:rPr lang="ja-JP" altLang="en-US" dirty="0"/>
              <a:t>縄文時代後期と晩期は、儀礼的な遺物・遺構の多さ等の理由から一続きのものとされることが多い印象だ。</a:t>
            </a:r>
            <a:endParaRPr lang="en-US" altLang="ja-JP" dirty="0"/>
          </a:p>
          <a:p>
            <a:pPr marL="0" indent="0">
              <a:buNone/>
            </a:pPr>
            <a:r>
              <a:rPr lang="ja-JP" altLang="en-US" dirty="0"/>
              <a:t>一方で、東北地方において晩期とは「亀ヶ岡式土器」の出現・席巻という画期的な時期とも言える。</a:t>
            </a:r>
            <a:endParaRPr lang="en-US" altLang="ja-JP" dirty="0"/>
          </a:p>
          <a:p>
            <a:pPr marL="0" indent="0">
              <a:buNone/>
            </a:pPr>
            <a:r>
              <a:rPr kumimoji="1" lang="ja-JP" altLang="en-US" dirty="0"/>
              <a:t>今回</a:t>
            </a:r>
            <a:r>
              <a:rPr lang="ja-JP" altLang="en-US" dirty="0"/>
              <a:t>、遺跡の立地を後期と晩期で比較することで、そこに違いがあるのか・あるとすればどのような違いが見られるのかを探ろうと考えた。</a:t>
            </a:r>
            <a:endParaRPr kumimoji="1" lang="en-US" altLang="ja-JP" dirty="0"/>
          </a:p>
        </p:txBody>
      </p:sp>
    </p:spTree>
    <p:extLst>
      <p:ext uri="{BB962C8B-B14F-4D97-AF65-F5344CB8AC3E}">
        <p14:creationId xmlns:p14="http://schemas.microsoft.com/office/powerpoint/2010/main" val="2326257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EDA53-4CF3-AB3F-BFE8-632E4BF5795F}"/>
              </a:ext>
            </a:extLst>
          </p:cNvPr>
          <p:cNvSpPr>
            <a:spLocks noGrp="1"/>
          </p:cNvSpPr>
          <p:nvPr>
            <p:ph type="title"/>
          </p:nvPr>
        </p:nvSpPr>
        <p:spPr>
          <a:xfrm>
            <a:off x="1371600" y="685800"/>
            <a:ext cx="9601200" cy="1065179"/>
          </a:xfrm>
        </p:spPr>
        <p:txBody>
          <a:bodyPr/>
          <a:lstStyle/>
          <a:p>
            <a:r>
              <a:rPr lang="ja-JP" altLang="en-US" dirty="0"/>
              <a:t>使用データ</a:t>
            </a:r>
            <a:endParaRPr kumimoji="1" lang="ja-JP" altLang="en-US" dirty="0"/>
          </a:p>
        </p:txBody>
      </p:sp>
      <p:sp>
        <p:nvSpPr>
          <p:cNvPr id="3" name="コンテンツ プレースホルダー 2">
            <a:extLst>
              <a:ext uri="{FF2B5EF4-FFF2-40B4-BE49-F238E27FC236}">
                <a16:creationId xmlns:a16="http://schemas.microsoft.com/office/drawing/2014/main" id="{67E3250C-DFB8-F0C9-320B-30F20D310F30}"/>
              </a:ext>
            </a:extLst>
          </p:cNvPr>
          <p:cNvSpPr>
            <a:spLocks noGrp="1"/>
          </p:cNvSpPr>
          <p:nvPr>
            <p:ph idx="1"/>
          </p:nvPr>
        </p:nvSpPr>
        <p:spPr>
          <a:xfrm>
            <a:off x="1371600" y="1777508"/>
            <a:ext cx="9766570" cy="4591455"/>
          </a:xfrm>
        </p:spPr>
        <p:txBody>
          <a:bodyPr>
            <a:noAutofit/>
          </a:bodyPr>
          <a:lstStyle/>
          <a:p>
            <a:pPr marL="0" indent="0">
              <a:buNone/>
            </a:pPr>
            <a:r>
              <a:rPr kumimoji="1" lang="ja-JP" altLang="en-US" dirty="0"/>
              <a:t>・地理院地図（陰影起伏図）</a:t>
            </a:r>
            <a:endParaRPr kumimoji="1" lang="en-US" altLang="ja-JP" dirty="0"/>
          </a:p>
          <a:p>
            <a:pPr marL="0" indent="0">
              <a:buNone/>
            </a:pPr>
            <a:r>
              <a:rPr kumimoji="1" lang="ja-JP" altLang="en-US" dirty="0"/>
              <a:t>・宮城県遺跡地図情報ベクタデータ</a:t>
            </a:r>
            <a:endParaRPr kumimoji="1" lang="en-US" altLang="ja-JP" dirty="0"/>
          </a:p>
          <a:p>
            <a:pPr marL="0" indent="0">
              <a:buNone/>
            </a:pPr>
            <a:r>
              <a:rPr lang="ja-JP" altLang="en-US" dirty="0"/>
              <a:t>・国土数値情報ベクタデータ</a:t>
            </a:r>
            <a:endParaRPr lang="en-US" altLang="ja-JP" dirty="0"/>
          </a:p>
          <a:p>
            <a:pPr marL="0" indent="0">
              <a:buNone/>
            </a:pPr>
            <a:r>
              <a:rPr kumimoji="1" lang="en-US" altLang="ja-JP" dirty="0"/>
              <a:t>……</a:t>
            </a:r>
            <a:r>
              <a:rPr kumimoji="1" lang="ja-JP" altLang="en-US" dirty="0"/>
              <a:t>河川（宮城県、岩手県）</a:t>
            </a:r>
            <a:endParaRPr kumimoji="1" lang="en-US" altLang="ja-JP" dirty="0"/>
          </a:p>
          <a:p>
            <a:pPr marL="0" indent="0">
              <a:buNone/>
            </a:pPr>
            <a:r>
              <a:rPr lang="en-US" altLang="ja-JP" dirty="0"/>
              <a:t>……</a:t>
            </a:r>
            <a:r>
              <a:rPr lang="ja-JP" altLang="en-US" dirty="0"/>
              <a:t>地形区分（宮城県、岩手県）</a:t>
            </a:r>
            <a:endParaRPr lang="en-US" altLang="ja-JP" dirty="0"/>
          </a:p>
          <a:p>
            <a:pPr marL="0" indent="0">
              <a:buNone/>
            </a:pPr>
            <a:endParaRPr kumimoji="1" lang="en-US" altLang="ja-JP" dirty="0"/>
          </a:p>
          <a:p>
            <a:pPr marL="0" indent="0">
              <a:buNone/>
            </a:pPr>
            <a:endParaRPr kumimoji="1" lang="en-US" altLang="ja-JP" dirty="0"/>
          </a:p>
          <a:p>
            <a:pPr marL="0" indent="0">
              <a:buNone/>
            </a:pPr>
            <a:r>
              <a:rPr lang="ja-JP" altLang="en-US" dirty="0"/>
              <a:t>対象地域は宮城県に絞ったが、地図の見やすさを考慮して河川・地形分類の情報については岩手県のものも使用した。</a:t>
            </a:r>
            <a:endParaRPr lang="en-US" altLang="ja-JP" dirty="0"/>
          </a:p>
          <a:p>
            <a:pPr marL="0" indent="0">
              <a:buNone/>
            </a:pPr>
            <a:r>
              <a:rPr kumimoji="1" lang="ja-JP" altLang="en-US" dirty="0"/>
              <a:t>地理院</a:t>
            </a:r>
            <a:r>
              <a:rPr kumimoji="1" lang="en-US" altLang="ja-JP" dirty="0"/>
              <a:t>10</a:t>
            </a:r>
            <a:r>
              <a:rPr kumimoji="1" lang="ja-JP" altLang="en-US" dirty="0"/>
              <a:t>ｍ</a:t>
            </a:r>
            <a:r>
              <a:rPr kumimoji="1" lang="en-US" altLang="ja-JP" dirty="0"/>
              <a:t>DEM</a:t>
            </a:r>
            <a:r>
              <a:rPr kumimoji="1" lang="ja-JP" altLang="en-US" dirty="0"/>
              <a:t>も使用する予定だったが、</a:t>
            </a:r>
            <a:r>
              <a:rPr kumimoji="1" lang="en-US" altLang="ja-JP" dirty="0"/>
              <a:t>PC</a:t>
            </a:r>
            <a:r>
              <a:rPr kumimoji="1" lang="ja-JP" altLang="en-US" dirty="0"/>
              <a:t>のスペックの問題により断念した。</a:t>
            </a:r>
            <a:br>
              <a:rPr kumimoji="1" lang="en-US" altLang="ja-JP" dirty="0"/>
            </a:br>
            <a:endParaRPr kumimoji="1" lang="ja-JP" altLang="en-US" dirty="0"/>
          </a:p>
        </p:txBody>
      </p:sp>
      <p:pic>
        <p:nvPicPr>
          <p:cNvPr id="5" name="図 4" descr="マップ&#10;&#10;AI 生成コンテンツは誤りを含む可能性があります。">
            <a:extLst>
              <a:ext uri="{FF2B5EF4-FFF2-40B4-BE49-F238E27FC236}">
                <a16:creationId xmlns:a16="http://schemas.microsoft.com/office/drawing/2014/main" id="{330F4BE3-93CE-90F8-51DE-B6ADD1D5CBDD}"/>
              </a:ext>
            </a:extLst>
          </p:cNvPr>
          <p:cNvPicPr>
            <a:picLocks noChangeAspect="1"/>
          </p:cNvPicPr>
          <p:nvPr/>
        </p:nvPicPr>
        <p:blipFill>
          <a:blip r:embed="rId2">
            <a:extLst>
              <a:ext uri="{28A0092B-C50C-407E-A947-70E740481C1C}">
                <a14:useLocalDpi xmlns:a14="http://schemas.microsoft.com/office/drawing/2010/main" val="0"/>
              </a:ext>
            </a:extLst>
          </a:blip>
          <a:srcRect r="22106" b="19091"/>
          <a:stretch>
            <a:fillRect/>
          </a:stretch>
        </p:blipFill>
        <p:spPr>
          <a:xfrm>
            <a:off x="5860571" y="685800"/>
            <a:ext cx="5326811" cy="3912729"/>
          </a:xfrm>
          <a:prstGeom prst="rect">
            <a:avLst/>
          </a:prstGeom>
        </p:spPr>
      </p:pic>
    </p:spTree>
    <p:extLst>
      <p:ext uri="{BB962C8B-B14F-4D97-AF65-F5344CB8AC3E}">
        <p14:creationId xmlns:p14="http://schemas.microsoft.com/office/powerpoint/2010/main" val="2645500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1995-E400-6685-8A62-A0880EE5686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BA0CE82-6873-CA40-6B65-1BCDAFAF9010}"/>
              </a:ext>
            </a:extLst>
          </p:cNvPr>
          <p:cNvSpPr>
            <a:spLocks noGrp="1"/>
          </p:cNvSpPr>
          <p:nvPr>
            <p:ph type="title"/>
          </p:nvPr>
        </p:nvSpPr>
        <p:spPr>
          <a:xfrm>
            <a:off x="1371600" y="685800"/>
            <a:ext cx="9601200" cy="1065179"/>
          </a:xfrm>
        </p:spPr>
        <p:txBody>
          <a:bodyPr>
            <a:normAutofit/>
          </a:bodyPr>
          <a:lstStyle/>
          <a:p>
            <a:r>
              <a:rPr kumimoji="1" lang="ja-JP" altLang="en-US" dirty="0"/>
              <a:t>作業内容①</a:t>
            </a:r>
          </a:p>
        </p:txBody>
      </p:sp>
      <p:sp>
        <p:nvSpPr>
          <p:cNvPr id="3" name="コンテンツ プレースホルダー 2">
            <a:extLst>
              <a:ext uri="{FF2B5EF4-FFF2-40B4-BE49-F238E27FC236}">
                <a16:creationId xmlns:a16="http://schemas.microsoft.com/office/drawing/2014/main" id="{1CC2836B-15DC-84BA-35F7-78071F1DE908}"/>
              </a:ext>
            </a:extLst>
          </p:cNvPr>
          <p:cNvSpPr>
            <a:spLocks noGrp="1"/>
          </p:cNvSpPr>
          <p:nvPr>
            <p:ph idx="1"/>
          </p:nvPr>
        </p:nvSpPr>
        <p:spPr>
          <a:xfrm>
            <a:off x="1371600" y="1682885"/>
            <a:ext cx="10820400" cy="4943041"/>
          </a:xfrm>
        </p:spPr>
        <p:txBody>
          <a:bodyPr>
            <a:normAutofit/>
          </a:bodyPr>
          <a:lstStyle/>
          <a:p>
            <a:pPr marL="0" indent="0">
              <a:buNone/>
            </a:pPr>
            <a:r>
              <a:rPr kumimoji="1" lang="ja-JP" altLang="en-US" dirty="0"/>
              <a:t>・宮城県・岩手県の河川データをマージし、</a:t>
            </a:r>
            <a:endParaRPr lang="en-US" altLang="ja-JP" dirty="0"/>
          </a:p>
          <a:p>
            <a:pPr marL="0" indent="0">
              <a:buNone/>
            </a:pPr>
            <a:r>
              <a:rPr kumimoji="1" lang="ja-JP" altLang="en-US" dirty="0"/>
              <a:t>　水系コード</a:t>
            </a:r>
            <a:r>
              <a:rPr lang="ja-JP" altLang="en-US" dirty="0"/>
              <a:t>を用いて</a:t>
            </a:r>
            <a:r>
              <a:rPr kumimoji="1" lang="ja-JP" altLang="en-US" dirty="0"/>
              <a:t>鳴瀬川系・北上川系をフィルタリング</a:t>
            </a:r>
            <a:endParaRPr kumimoji="1" lang="en-US" altLang="ja-JP" dirty="0"/>
          </a:p>
          <a:p>
            <a:pPr marL="0" indent="0">
              <a:buNone/>
            </a:pPr>
            <a:r>
              <a:rPr kumimoji="1" lang="ja-JP" altLang="en-US" dirty="0"/>
              <a:t>・宮城県・岩手県の地形区分データをマージし、「カテゴリ値による定義」</a:t>
            </a:r>
            <a:r>
              <a:rPr lang="ja-JP" altLang="en-US" dirty="0"/>
              <a:t>で色分け</a:t>
            </a:r>
            <a:endParaRPr lang="en-US" altLang="ja-JP" dirty="0"/>
          </a:p>
          <a:p>
            <a:pPr marL="0" indent="0">
              <a:buNone/>
            </a:pPr>
            <a:r>
              <a:rPr lang="ja-JP" altLang="en-US" dirty="0"/>
              <a:t>・宮城県遺跡地図情報の属性テーブル整理（例「中期～晩期」→「中期・後期・晩期」）</a:t>
            </a:r>
            <a:endParaRPr lang="en-US" altLang="ja-JP" dirty="0"/>
          </a:p>
          <a:p>
            <a:pPr marL="0" indent="0">
              <a:buNone/>
            </a:pPr>
            <a:r>
              <a:rPr lang="ja-JP" altLang="en-US" dirty="0"/>
              <a:t>・「重心」ツールを使い、宮城県遺跡地図情報のシェイプファイルを点で表示</a:t>
            </a:r>
            <a:endParaRPr lang="en-US" altLang="ja-JP" dirty="0"/>
          </a:p>
          <a:p>
            <a:pPr marL="0" indent="0">
              <a:buNone/>
            </a:pPr>
            <a:r>
              <a:rPr lang="ja-JP" altLang="en-US" dirty="0"/>
              <a:t>・宮城県遺跡地図情報にフィルタをかけ、色分け</a:t>
            </a:r>
            <a:endParaRPr lang="en-US" altLang="ja-JP" dirty="0"/>
          </a:p>
          <a:p>
            <a:pPr marL="0" indent="0">
              <a:buNone/>
            </a:pPr>
            <a:r>
              <a:rPr lang="ja-JP" altLang="en-US" dirty="0"/>
              <a:t>　「後期を含み晩期を含まない」→黄</a:t>
            </a:r>
            <a:endParaRPr lang="en-US" altLang="ja-JP" dirty="0"/>
          </a:p>
          <a:p>
            <a:pPr marL="0" indent="0">
              <a:buNone/>
            </a:pPr>
            <a:r>
              <a:rPr lang="ja-JP" altLang="en-US" dirty="0"/>
              <a:t>　「後期と晩期の両方を含む」→緑</a:t>
            </a:r>
            <a:endParaRPr lang="en-US" altLang="ja-JP" dirty="0"/>
          </a:p>
          <a:p>
            <a:pPr marL="0" indent="0">
              <a:buNone/>
            </a:pPr>
            <a:r>
              <a:rPr lang="ja-JP" altLang="en-US" dirty="0"/>
              <a:t>　「晩期を含み後期を含まない」→紫</a:t>
            </a:r>
            <a:endParaRPr lang="en-US" altLang="ja-JP" dirty="0"/>
          </a:p>
          <a:p>
            <a:pPr marL="0" indent="0">
              <a:buNone/>
            </a:pPr>
            <a:endParaRPr kumimoji="1" lang="en-US" altLang="ja-JP" dirty="0"/>
          </a:p>
        </p:txBody>
      </p:sp>
    </p:spTree>
    <p:extLst>
      <p:ext uri="{BB962C8B-B14F-4D97-AF65-F5344CB8AC3E}">
        <p14:creationId xmlns:p14="http://schemas.microsoft.com/office/powerpoint/2010/main" val="52983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D65F-F79C-69C3-8C39-068754122F1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2E18D5-B801-ABFF-9DF2-A9B0B9C93184}"/>
              </a:ext>
            </a:extLst>
          </p:cNvPr>
          <p:cNvSpPr>
            <a:spLocks noGrp="1"/>
          </p:cNvSpPr>
          <p:nvPr>
            <p:ph type="title"/>
          </p:nvPr>
        </p:nvSpPr>
        <p:spPr>
          <a:xfrm>
            <a:off x="1371600" y="685800"/>
            <a:ext cx="9601200" cy="1065179"/>
          </a:xfrm>
        </p:spPr>
        <p:txBody>
          <a:bodyPr>
            <a:normAutofit/>
          </a:bodyPr>
          <a:lstStyle/>
          <a:p>
            <a:r>
              <a:rPr kumimoji="1" lang="ja-JP" altLang="en-US" dirty="0"/>
              <a:t>作業内容②</a:t>
            </a:r>
          </a:p>
        </p:txBody>
      </p:sp>
      <p:sp>
        <p:nvSpPr>
          <p:cNvPr id="3" name="コンテンツ プレースホルダー 2">
            <a:extLst>
              <a:ext uri="{FF2B5EF4-FFF2-40B4-BE49-F238E27FC236}">
                <a16:creationId xmlns:a16="http://schemas.microsoft.com/office/drawing/2014/main" id="{E4A6BFD3-B606-F962-A2F0-768620723186}"/>
              </a:ext>
            </a:extLst>
          </p:cNvPr>
          <p:cNvSpPr>
            <a:spLocks noGrp="1"/>
          </p:cNvSpPr>
          <p:nvPr>
            <p:ph idx="1"/>
          </p:nvPr>
        </p:nvSpPr>
        <p:spPr>
          <a:xfrm>
            <a:off x="1371597" y="1653702"/>
            <a:ext cx="10204318" cy="4202350"/>
          </a:xfrm>
        </p:spPr>
        <p:txBody>
          <a:bodyPr>
            <a:normAutofit/>
          </a:bodyPr>
          <a:lstStyle/>
          <a:p>
            <a:pPr marL="0" indent="0">
              <a:buNone/>
            </a:pPr>
            <a:r>
              <a:rPr kumimoji="1" lang="ja-JP" altLang="en-US" dirty="0"/>
              <a:t>・河川データについて、投影座標系（</a:t>
            </a:r>
            <a:r>
              <a:rPr kumimoji="1" lang="en-US" altLang="ja-JP" dirty="0"/>
              <a:t>JGD2000/UTM zone 54N EPSG:3100</a:t>
            </a:r>
            <a:r>
              <a:rPr kumimoji="1" lang="ja-JP" altLang="en-US" dirty="0"/>
              <a:t>）</a:t>
            </a:r>
            <a:r>
              <a:rPr lang="ja-JP" altLang="en-US" dirty="0"/>
              <a:t>に変更した新しいレイヤを作成</a:t>
            </a:r>
            <a:endParaRPr kumimoji="1" lang="en-US" altLang="ja-JP" dirty="0"/>
          </a:p>
          <a:p>
            <a:pPr marL="0" indent="0">
              <a:buNone/>
            </a:pPr>
            <a:r>
              <a:rPr kumimoji="1" lang="ja-JP" altLang="en-US" dirty="0"/>
              <a:t>・河川データにバッファ（</a:t>
            </a:r>
            <a:r>
              <a:rPr lang="ja-JP" altLang="en-US" dirty="0"/>
              <a:t>距離</a:t>
            </a:r>
            <a:r>
              <a:rPr kumimoji="1" lang="en-US" altLang="ja-JP" dirty="0"/>
              <a:t>500</a:t>
            </a:r>
            <a:r>
              <a:rPr kumimoji="1" lang="ja-JP" altLang="en-US" dirty="0"/>
              <a:t>ｍ）をかけ、バッファレイヤ内の遺跡を切り抜いて時期ごとに集計</a:t>
            </a:r>
            <a:endParaRPr kumimoji="1" lang="en-US" altLang="ja-JP" dirty="0"/>
          </a:p>
          <a:p>
            <a:pPr marL="0" indent="0">
              <a:buNone/>
            </a:pPr>
            <a:endParaRPr lang="en-US" altLang="ja-JP" dirty="0"/>
          </a:p>
          <a:p>
            <a:pPr marL="0" indent="0">
              <a:buNone/>
            </a:pPr>
            <a:r>
              <a:rPr kumimoji="1" lang="ja-JP" altLang="en-US" dirty="0"/>
              <a:t>・「属性の空間結合」ツールを使い、各時期の遺跡レイヤと地形区分データを結合</a:t>
            </a:r>
            <a:endParaRPr kumimoji="1" lang="en-US" altLang="ja-JP" dirty="0"/>
          </a:p>
          <a:p>
            <a:pPr marL="0" indent="0">
              <a:buNone/>
            </a:pPr>
            <a:r>
              <a:rPr lang="ja-JP" altLang="en-US" dirty="0"/>
              <a:t>・地形区分ごとの遺跡数を集計</a:t>
            </a:r>
            <a:endParaRPr lang="en-US" altLang="ja-JP" dirty="0"/>
          </a:p>
          <a:p>
            <a:pPr marL="0" indent="0">
              <a:buNone/>
            </a:pPr>
            <a:endParaRPr lang="en-US" altLang="ja-JP" dirty="0"/>
          </a:p>
          <a:p>
            <a:pPr marL="0" indent="0">
              <a:buNone/>
            </a:pPr>
            <a:r>
              <a:rPr lang="ja-JP" altLang="en-US" dirty="0"/>
              <a:t>・レイアウト→表を追加</a:t>
            </a:r>
            <a:endParaRPr lang="en-US" altLang="ja-JP" dirty="0"/>
          </a:p>
        </p:txBody>
      </p:sp>
    </p:spTree>
    <p:extLst>
      <p:ext uri="{BB962C8B-B14F-4D97-AF65-F5344CB8AC3E}">
        <p14:creationId xmlns:p14="http://schemas.microsoft.com/office/powerpoint/2010/main" val="2242489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D8D0D-3303-F0EB-5B5E-6AAF47A9A4AE}"/>
              </a:ext>
            </a:extLst>
          </p:cNvPr>
          <p:cNvSpPr>
            <a:spLocks noGrp="1"/>
          </p:cNvSpPr>
          <p:nvPr>
            <p:ph type="title"/>
          </p:nvPr>
        </p:nvSpPr>
        <p:spPr>
          <a:xfrm>
            <a:off x="1371600" y="685800"/>
            <a:ext cx="9601200" cy="930729"/>
          </a:xfrm>
        </p:spPr>
        <p:txBody>
          <a:bodyPr/>
          <a:lstStyle/>
          <a:p>
            <a:r>
              <a:rPr kumimoji="1" lang="ja-JP" altLang="en-US" dirty="0"/>
              <a:t>データ出典一覧</a:t>
            </a:r>
          </a:p>
        </p:txBody>
      </p:sp>
      <p:sp>
        <p:nvSpPr>
          <p:cNvPr id="3" name="コンテンツ プレースホルダー 2">
            <a:extLst>
              <a:ext uri="{FF2B5EF4-FFF2-40B4-BE49-F238E27FC236}">
                <a16:creationId xmlns:a16="http://schemas.microsoft.com/office/drawing/2014/main" id="{33B5C323-F184-26A4-0082-67B69E53A63B}"/>
              </a:ext>
            </a:extLst>
          </p:cNvPr>
          <p:cNvSpPr>
            <a:spLocks noGrp="1"/>
          </p:cNvSpPr>
          <p:nvPr>
            <p:ph idx="1"/>
          </p:nvPr>
        </p:nvSpPr>
        <p:spPr>
          <a:xfrm>
            <a:off x="1284050" y="1930130"/>
            <a:ext cx="10319657" cy="3581400"/>
          </a:xfrm>
        </p:spPr>
        <p:txBody>
          <a:bodyPr/>
          <a:lstStyle/>
          <a:p>
            <a:pPr marL="0" indent="0">
              <a:buNone/>
            </a:pPr>
            <a:r>
              <a:rPr kumimoji="1" lang="ja-JP" altLang="en-US" dirty="0"/>
              <a:t>・宮城県遺跡地図情報（宮城県文化財課ホームページ）</a:t>
            </a:r>
            <a:r>
              <a:rPr kumimoji="1" lang="en-US" altLang="ja-JP" dirty="0"/>
              <a:t>〈https://www.pref.miyagi.jp/site/</a:t>
            </a:r>
            <a:r>
              <a:rPr kumimoji="1" lang="en-US" altLang="ja-JP" dirty="0" err="1"/>
              <a:t>maizou</a:t>
            </a:r>
            <a:r>
              <a:rPr kumimoji="1" lang="en-US" altLang="ja-JP" dirty="0"/>
              <a:t>/bunkazaimap.html〉</a:t>
            </a:r>
          </a:p>
          <a:p>
            <a:pPr marL="0" indent="0">
              <a:buNone/>
            </a:pPr>
            <a:endParaRPr kumimoji="1" lang="en-US" altLang="ja-JP" dirty="0"/>
          </a:p>
          <a:p>
            <a:pPr marL="0" indent="0">
              <a:buNone/>
            </a:pPr>
            <a:r>
              <a:rPr lang="ja-JP" altLang="en-US" dirty="0"/>
              <a:t>・国土数値情報（河川データ）（国土交通省）</a:t>
            </a:r>
            <a:r>
              <a:rPr lang="en-US" altLang="ja-JP" dirty="0"/>
              <a:t>〈https://nlftp.mlit.go.jp/</a:t>
            </a:r>
            <a:r>
              <a:rPr lang="en-US" altLang="ja-JP" dirty="0" err="1"/>
              <a:t>ksj</a:t>
            </a:r>
            <a:r>
              <a:rPr lang="en-US" altLang="ja-JP" dirty="0"/>
              <a:t>/</a:t>
            </a:r>
            <a:r>
              <a:rPr lang="en-US" altLang="ja-JP" dirty="0" err="1"/>
              <a:t>gml</a:t>
            </a:r>
            <a:r>
              <a:rPr lang="en-US" altLang="ja-JP" dirty="0"/>
              <a:t>/</a:t>
            </a:r>
            <a:r>
              <a:rPr lang="en-US" altLang="ja-JP" dirty="0" err="1"/>
              <a:t>datalist</a:t>
            </a:r>
            <a:r>
              <a:rPr lang="en-US" altLang="ja-JP" dirty="0"/>
              <a:t>/KsjTmplt-W05.html〉</a:t>
            </a:r>
          </a:p>
          <a:p>
            <a:pPr marL="0" indent="0">
              <a:buNone/>
            </a:pPr>
            <a:endParaRPr lang="en-US" altLang="ja-JP" dirty="0"/>
          </a:p>
          <a:p>
            <a:pPr marL="0" indent="0">
              <a:buNone/>
            </a:pPr>
            <a:r>
              <a:rPr lang="ja-JP" altLang="en-US" dirty="0"/>
              <a:t>・国土数値情報（地形区分データ）（国土交通省）</a:t>
            </a:r>
            <a:r>
              <a:rPr lang="en-US" altLang="ja-JP" dirty="0"/>
              <a:t>〈https://nlftp.mlit.go.jp/</a:t>
            </a:r>
            <a:r>
              <a:rPr lang="en-US" altLang="ja-JP" dirty="0" err="1"/>
              <a:t>kokjo</a:t>
            </a:r>
            <a:r>
              <a:rPr lang="en-US" altLang="ja-JP" dirty="0"/>
              <a:t>/inspect/</a:t>
            </a:r>
            <a:r>
              <a:rPr lang="en-US" altLang="ja-JP" dirty="0" err="1"/>
              <a:t>landclassification</a:t>
            </a:r>
            <a:r>
              <a:rPr lang="en-US" altLang="ja-JP" dirty="0"/>
              <a:t>/download.html〉</a:t>
            </a:r>
          </a:p>
        </p:txBody>
      </p:sp>
    </p:spTree>
    <p:extLst>
      <p:ext uri="{BB962C8B-B14F-4D97-AF65-F5344CB8AC3E}">
        <p14:creationId xmlns:p14="http://schemas.microsoft.com/office/powerpoint/2010/main" val="1704608811"/>
      </p:ext>
    </p:extLst>
  </p:cSld>
  <p:clrMapOvr>
    <a:masterClrMapping/>
  </p:clrMapOvr>
</p:sld>
</file>

<file path=ppt/theme/theme1.xml><?xml version="1.0" encoding="utf-8"?>
<a:theme xmlns:a="http://schemas.openxmlformats.org/drawingml/2006/main" name="トリミング">
  <a:themeElements>
    <a:clrScheme name="トリミング">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トリミング">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トリミング">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トリミング</Template>
  <TotalTime>350</TotalTime>
  <Words>716</Words>
  <Application>Microsoft Office PowerPoint</Application>
  <PresentationFormat>ワイド画面</PresentationFormat>
  <Paragraphs>59</Paragraphs>
  <Slides>9</Slides>
  <Notes>2</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9</vt:i4>
      </vt:variant>
    </vt:vector>
  </HeadingPairs>
  <TitlesOfParts>
    <vt:vector size="12" baseType="lpstr">
      <vt:lpstr>游ゴシック</vt:lpstr>
      <vt:lpstr>Franklin Gothic Book</vt:lpstr>
      <vt:lpstr>トリミング</vt:lpstr>
      <vt:lpstr>宮城県北部における 縄文時代後晩期遺跡の動態</vt:lpstr>
      <vt:lpstr>PowerPoint プレゼンテーション</vt:lpstr>
      <vt:lpstr>結論</vt:lpstr>
      <vt:lpstr>対象</vt:lpstr>
      <vt:lpstr>研究上の問い</vt:lpstr>
      <vt:lpstr>使用データ</vt:lpstr>
      <vt:lpstr>作業内容①</vt:lpstr>
      <vt:lpstr>作業内容②</vt:lpstr>
      <vt:lpstr>データ出典一覧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hide_mana</dc:creator>
  <cp:lastModifiedBy>hide_mana</cp:lastModifiedBy>
  <cp:revision>3</cp:revision>
  <dcterms:created xsi:type="dcterms:W3CDTF">2025-07-15T10:55:32Z</dcterms:created>
  <dcterms:modified xsi:type="dcterms:W3CDTF">2025-07-16T18:29:15Z</dcterms:modified>
</cp:coreProperties>
</file>